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61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3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6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8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0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9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0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16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FE98ED-DF69-F04F-4D79-4673FF745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608208" cy="3450844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CDCDCD"/>
                </a:solidFill>
              </a:rPr>
              <a:t>POR QUÊ TER UMA ALEXA!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88689-EF75-882C-D34B-D817F1498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69" y="4818126"/>
            <a:ext cx="3608208" cy="1268984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CDCDCD"/>
                </a:solidFill>
              </a:rPr>
              <a:t>By</a:t>
            </a:r>
            <a:r>
              <a:rPr lang="pt-BR" dirty="0">
                <a:solidFill>
                  <a:srgbClr val="CDCDCD"/>
                </a:solidFill>
              </a:rPr>
              <a:t>: Lucas H. Cipriano</a:t>
            </a:r>
          </a:p>
        </p:txBody>
      </p:sp>
      <p:pic>
        <p:nvPicPr>
          <p:cNvPr id="16" name="Picture 3" descr="Arte em círculo 3D néon">
            <a:extLst>
              <a:ext uri="{FF2B5EF4-FFF2-40B4-BE49-F238E27FC236}">
                <a16:creationId xmlns:a16="http://schemas.microsoft.com/office/drawing/2014/main" id="{21615BEF-949B-3DFC-515D-3C006B48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5" r="9915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2" descr="Alexa Logo">
            <a:extLst>
              <a:ext uri="{FF2B5EF4-FFF2-40B4-BE49-F238E27FC236}">
                <a16:creationId xmlns:a16="http://schemas.microsoft.com/office/drawing/2014/main" id="{CC534F8F-FB2B-FAEC-18C5-9FE643AC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23450" r="18025" b="22038"/>
          <a:stretch/>
        </p:blipFill>
        <p:spPr bwMode="auto">
          <a:xfrm>
            <a:off x="7081084" y="2831180"/>
            <a:ext cx="2433635" cy="139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07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exa Logo">
            <a:extLst>
              <a:ext uri="{FF2B5EF4-FFF2-40B4-BE49-F238E27FC236}">
                <a16:creationId xmlns:a16="http://schemas.microsoft.com/office/drawing/2014/main" id="{4005E1FA-6E34-C98E-1966-6FDD19868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23450" r="18025" b="22038"/>
          <a:stretch/>
        </p:blipFill>
        <p:spPr bwMode="auto">
          <a:xfrm>
            <a:off x="9566418" y="5257352"/>
            <a:ext cx="2112354" cy="12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9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10EA8-96F6-EA17-7D1E-8E8A53C2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E4E-29A0-5628-F2BF-3A3CEEAE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91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97467-73D7-838E-6254-100100FF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F6C666-8877-AE89-5BA8-6C2FDD86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95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A16CF-1E1F-AFDB-CCD0-F79FFF6C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253" y="1329506"/>
            <a:ext cx="4764948" cy="3359940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A verdadeira promessa da Assistente Virtual não é apenas automatizar tarefas, mas expandir nossas capacidades e horizontes.</a:t>
            </a:r>
          </a:p>
          <a:p>
            <a:pPr marL="0" indent="0">
              <a:buNone/>
            </a:pPr>
            <a:r>
              <a:rPr lang="pt-BR" sz="1800" dirty="0"/>
              <a:t> </a:t>
            </a:r>
            <a:r>
              <a:rPr lang="pt-BR" sz="1800" dirty="0" err="1"/>
              <a:t>by</a:t>
            </a:r>
            <a:r>
              <a:rPr lang="pt-BR" sz="1800" dirty="0"/>
              <a:t>: Voices in </a:t>
            </a:r>
            <a:r>
              <a:rPr lang="pt-BR" sz="1800" dirty="0" err="1"/>
              <a:t>my</a:t>
            </a:r>
            <a:r>
              <a:rPr lang="pt-BR" sz="1800" dirty="0"/>
              <a:t> mind</a:t>
            </a:r>
          </a:p>
        </p:txBody>
      </p:sp>
      <p:pic>
        <p:nvPicPr>
          <p:cNvPr id="2050" name="Picture 2" descr="Colaboração entre a humanidade e a tecnologia mãos de humanos e robôs  alcançando uns aos outros isolados em fundo preto ilustração generativa de  ia | Foto Premium">
            <a:extLst>
              <a:ext uri="{FF2B5EF4-FFF2-40B4-BE49-F238E27FC236}">
                <a16:creationId xmlns:a16="http://schemas.microsoft.com/office/drawing/2014/main" id="{8ADBDAC5-B0D5-BFE7-6E85-7AF9B48B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47" y="1329506"/>
            <a:ext cx="5092791" cy="335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EE3A8F9-ADAD-EB7B-AC66-FE8347710B45}"/>
              </a:ext>
            </a:extLst>
          </p:cNvPr>
          <p:cNvSpPr txBox="1"/>
          <p:nvPr/>
        </p:nvSpPr>
        <p:spPr>
          <a:xfrm>
            <a:off x="4921623" y="1281952"/>
            <a:ext cx="3570208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você acha que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apenas uma caixinha de som que reconhece sua voz e apaga luzes#, você não conhece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.#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criada pela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#, é simplesmente a melhor assistente virtual da atualidade, e pode ajudar você para tudo!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 vamos por partes!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Aí vocês me perguntam, Onde usamos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?#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eu pergunto para vocês, onde você precisa que ela esteja?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 pode estar em todo lugar, inclusive pode te acompanhar onde é que esteja. Como? No seu celular #, sim, basta baixar o aplicativo e ela passará a te acompanhar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Poderá deixar um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auto em seu carro # e ela te acompanhará durante suas viagens, poderá colocar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echos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 sua casa # e ela sempre estará presente quando precisar.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Todos os dispositivos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# possuem a assistente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 sua capacidade máxima de funcionalidade #. Echo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dot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3ª geração,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dot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4ª geração,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show e por aí vai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que diferencia entre uma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outra é apenas qualidade sonora, visual e sensores embutidos. Se fosse falar sobre cada um vai levar muito tempo, então vou focar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 assistente virtual.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que faz ela ser tão fantástica?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Sua facilidade de conexão com os aplicativos de automação. Você não precisa necessariamente comprar da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funcionar com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essa é uma das magias.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possui um sistema de conexão aberto, então produtos de automação adquiridos da China pelo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Aliexpress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por exemplo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funionam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perfeitamente com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Eu mesmo comprei 7 interruptores da China e instalei por conta própria, assim que coloquei na minha rede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já reconheceu e o dispositivo já passou a fazer parte dela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fechadura da minha casa é automatizada, com um clique no celular eu libero ou tranco a porta, e até mesmo situações mais complexas. 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Portão eletrônico da minha casa não tem opção de integração com o WiFi, como 99% que tem instalado atualmente, e aí o que fazemos? Em vez de modificar o portão, compramos um controle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 emite sinal com comando da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Funciona perfeitamente.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Dentre algumas das inúmeras automações que incluem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está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Iluminação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Tomadas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Portas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Interruptores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Geladeiras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Televisões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 condicionados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Cafeteira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Fogão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Máquina de lavar roupa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Máquina de lavar louça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Forno de cozinha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Aquecedor de água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Aspiradores de pó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Persianas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Humidificadores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Cortador de grama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Alimentador de pets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Berços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Vaso sanitário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Máquina de gelo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Impressora 3D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Irrigadores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Ahh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mas só automação, coisa de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pregruiçoso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! 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Aí que se engana, 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 trabalha com parte de segurança em geral, podes aderir a utilização de câmeras de segurança, alarme de invasão, sensores de fumaça, sensor de vazamento, sensor de gás.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exemplo prático. Se você tiver um fogão a gás com comunicação com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um sensor de gás que também se conversa com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você pode fazer uma integração de um para outro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# fazendo a leitura no sensor, no exemplo abaixo ele detectou fumaça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#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sensor_fumaça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Input("Detectou fumaça")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/# deliga o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fogao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 detectar fumaça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sensor_fumaça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== "Detectou fumaça":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fogao_gas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"Desligado"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configuração pelo aplicativo é muito mais simples que isso, mas queria demonstrar em forma de programação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Ahh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mas um fogão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 ser muito mais caro, eu não vou querer trocar meu fogão que já paguei R$1.000,00 por algo mais caro só pra poder desligar com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aí que entra a mágica de grande maioria das situações, pois não precisa mudar toda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extrutura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Você não precisa trocar o fogão, podes apenas por uma válvula de gás.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por menos de 200 reais você protegeu sua casa de uma explosão por esquecer a válvula de gás ligada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um exemplo de situação específica, e pode ser aplicado a muita coisa.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possui um sistema de "rotinas" bem prático de se trabalhar.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 o que é sistema de rotina?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uma sequencia de eventos com base em uma função vinda do mundo.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eu falar "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!, apague a luz do quarto", ela irá apagar a luz do quarto. Já é uma rotina,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 podemos fazer uma situação de múltiplas funções como a que eu uso.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! preparar para dormir"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Apaga todas as luzes da casa, deliga as tomadas, aciona meu carregador do celular por 2 horas, coloca um som relaxante,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Caso esteja acima de 25Cº ela liga o ar condicionado.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 funciona com outras situações como: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Quando o sensor da porta da minha casa reconhece que a porta foi aberta,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liga a luz da sala fala para mim "bem vindo"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alem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 minha casa, o que ela pode fazer por mim?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 também pode melhorar seu cotidiano, dando lembretes, informando o clima e as notícias do dia, o que te interessar. Como ações, política, atores, fofocas.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 pode criar listas para você como lista de compras, lista de tarefas...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 se adapta a sua rotina.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você está treinando para uma avaliação de medicina, você pode instalar uma skill que te auxilia a estudar medicina, dando curiosidades na área, fazendo perguntas para você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reponder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tudo mais.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Beleza, mas o que é uma skill?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Skill são possibilidades de melhorar ainda mais sua experiencia com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pois as Skills são desenvolvidas pela comunidade. Então tudo que não é originalmente da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pode ser criado,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para nós é uma situação interessante, pois o método de criação de skills pode utilizar programação Python. Então se não existe, você pode criar de acordo com sua necessidade.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Exemplos de Skills,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Akinator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Existem várias coisas interessantes que é possível fazer com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nem entrei em detalhes sobre o que a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oferece de diferencial que integra com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alexa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como musicas e filmes por exemplo.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 acredito que passei o suficiente para deixar aquela curiosidade e desejo de ter uma.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sz="300" b="0" dirty="0">
                <a:solidFill>
                  <a:schemeClr val="bg1"/>
                </a:solidFill>
                <a:effectLst/>
              </a:rPr>
            </a:b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verdadeira promessa da Assistente Virtual não é apenas automatizar tarefas, mas expandir nossas capacidades e horizontes.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Voices in </a:t>
            </a:r>
            <a:r>
              <a:rPr lang="pt-BR" sz="3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</a:t>
            </a:r>
            <a:r>
              <a:rPr lang="pt-BR" sz="3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mind</a:t>
            </a:r>
            <a:endParaRPr lang="pt-BR" sz="300" b="0" dirty="0">
              <a:solidFill>
                <a:schemeClr val="bg1"/>
              </a:solidFill>
              <a:effectLst/>
            </a:endParaRPr>
          </a:p>
          <a:p>
            <a:br>
              <a:rPr lang="pt-BR" sz="300" dirty="0">
                <a:solidFill>
                  <a:schemeClr val="bg1"/>
                </a:solidFill>
              </a:rPr>
            </a:br>
            <a:endParaRPr lang="pt-B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2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exa Logo">
            <a:extLst>
              <a:ext uri="{FF2B5EF4-FFF2-40B4-BE49-F238E27FC236}">
                <a16:creationId xmlns:a16="http://schemas.microsoft.com/office/drawing/2014/main" id="{9576EC3C-5482-6602-C20E-2FF66E232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23450" r="18025" b="22038"/>
          <a:stretch/>
        </p:blipFill>
        <p:spPr bwMode="auto">
          <a:xfrm>
            <a:off x="1323219" y="498215"/>
            <a:ext cx="4169329" cy="23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62DF42F-5B95-FC1E-6EBD-868064F94548}"/>
              </a:ext>
            </a:extLst>
          </p:cNvPr>
          <p:cNvGrpSpPr/>
          <p:nvPr/>
        </p:nvGrpSpPr>
        <p:grpSpPr>
          <a:xfrm>
            <a:off x="5635304" y="363165"/>
            <a:ext cx="5894518" cy="2031547"/>
            <a:chOff x="5635304" y="363165"/>
            <a:chExt cx="5894518" cy="2031547"/>
          </a:xfrm>
        </p:grpSpPr>
        <p:pic>
          <p:nvPicPr>
            <p:cNvPr id="4102" name="Picture 6" descr="Amazon logo PNG images free download | Pngimg.com">
              <a:extLst>
                <a:ext uri="{FF2B5EF4-FFF2-40B4-BE49-F238E27FC236}">
                  <a16:creationId xmlns:a16="http://schemas.microsoft.com/office/drawing/2014/main" id="{A54482EC-101F-055D-B276-8FE0872C8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363" y="363165"/>
              <a:ext cx="4436459" cy="2031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F451510C-77FA-A34A-4AE8-4C9177E1B835}"/>
                </a:ext>
              </a:extLst>
            </p:cNvPr>
            <p:cNvSpPr/>
            <p:nvPr/>
          </p:nvSpPr>
          <p:spPr>
            <a:xfrm>
              <a:off x="5635304" y="1205916"/>
              <a:ext cx="921391" cy="34604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360D9D-DB2E-6B56-DDD9-6F3D151B4F76}"/>
              </a:ext>
            </a:extLst>
          </p:cNvPr>
          <p:cNvGrpSpPr/>
          <p:nvPr/>
        </p:nvGrpSpPr>
        <p:grpSpPr>
          <a:xfrm>
            <a:off x="2111424" y="3539487"/>
            <a:ext cx="2550740" cy="2568814"/>
            <a:chOff x="2111424" y="3539487"/>
            <a:chExt cx="2550740" cy="2568814"/>
          </a:xfrm>
        </p:grpSpPr>
        <p:pic>
          <p:nvPicPr>
            <p:cNvPr id="7" name="Picture 4" descr="Amazon Echo Dot 3rd Generation PNG transparente - StickPNG">
              <a:extLst>
                <a:ext uri="{FF2B5EF4-FFF2-40B4-BE49-F238E27FC236}">
                  <a16:creationId xmlns:a16="http://schemas.microsoft.com/office/drawing/2014/main" id="{281F80C3-503B-4DDA-025D-F4C026721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24" y="4607185"/>
              <a:ext cx="2550740" cy="1501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ímbolo de áudio da interface do alto-falante - ícones de interface grátis">
              <a:extLst>
                <a:ext uri="{FF2B5EF4-FFF2-40B4-BE49-F238E27FC236}">
                  <a16:creationId xmlns:a16="http://schemas.microsoft.com/office/drawing/2014/main" id="{EBBD9CC9-FBBF-B1DA-766D-E25C7E675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945" y="3539487"/>
              <a:ext cx="1067698" cy="106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ímbolo de &quot;Não Permitido&quot; 8">
            <a:extLst>
              <a:ext uri="{FF2B5EF4-FFF2-40B4-BE49-F238E27FC236}">
                <a16:creationId xmlns:a16="http://schemas.microsoft.com/office/drawing/2014/main" id="{0C574E0E-600A-D119-A2D3-204DE500D4B5}"/>
              </a:ext>
            </a:extLst>
          </p:cNvPr>
          <p:cNvSpPr/>
          <p:nvPr/>
        </p:nvSpPr>
        <p:spPr>
          <a:xfrm>
            <a:off x="1499153" y="3294776"/>
            <a:ext cx="3993395" cy="3365592"/>
          </a:xfrm>
          <a:prstGeom prst="noSmoking">
            <a:avLst>
              <a:gd name="adj" fmla="val 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A57BD8C-40AB-8644-51AF-BAF927D2475B}"/>
              </a:ext>
            </a:extLst>
          </p:cNvPr>
          <p:cNvGrpSpPr/>
          <p:nvPr/>
        </p:nvGrpSpPr>
        <p:grpSpPr>
          <a:xfrm>
            <a:off x="2680446" y="435734"/>
            <a:ext cx="3209365" cy="2314629"/>
            <a:chOff x="2034988" y="636493"/>
            <a:chExt cx="2581836" cy="1862048"/>
          </a:xfrm>
        </p:grpSpPr>
        <p:pic>
          <p:nvPicPr>
            <p:cNvPr id="5122" name="Picture 2" descr="Sinal de localização - ícones de interface grátis">
              <a:extLst>
                <a:ext uri="{FF2B5EF4-FFF2-40B4-BE49-F238E27FC236}">
                  <a16:creationId xmlns:a16="http://schemas.microsoft.com/office/drawing/2014/main" id="{0CFE4A9B-330F-3949-431B-2FE55FECA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988" y="730624"/>
              <a:ext cx="1671917" cy="1671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4363AD8-71A6-A9D7-FBC7-85B51E3419CE}"/>
                </a:ext>
              </a:extLst>
            </p:cNvPr>
            <p:cNvSpPr txBox="1"/>
            <p:nvPr/>
          </p:nvSpPr>
          <p:spPr>
            <a:xfrm>
              <a:off x="3532094" y="636493"/>
              <a:ext cx="108473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500" dirty="0">
                  <a:solidFill>
                    <a:srgbClr val="CDCDCD"/>
                  </a:solidFill>
                  <a:latin typeface="Neue Haas Grotesk Text Pro (Títulos)"/>
                </a:rPr>
                <a:t>?</a:t>
              </a:r>
            </a:p>
          </p:txBody>
        </p:sp>
      </p:grpSp>
      <p:pic>
        <p:nvPicPr>
          <p:cNvPr id="5128" name="Picture 8" descr="Review Amazon Echo Auto | uma Alexa complicada para o seu carro - Canaltech">
            <a:extLst>
              <a:ext uri="{FF2B5EF4-FFF2-40B4-BE49-F238E27FC236}">
                <a16:creationId xmlns:a16="http://schemas.microsoft.com/office/drawing/2014/main" id="{8719AAFB-4D33-B19C-4E6A-59FE9F7B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29" y="3229908"/>
            <a:ext cx="4605471" cy="3071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lexa: o que é, quanto custa e por que dar uma pros seus velhos | Hypeness  inovação e criatividade para todos">
            <a:extLst>
              <a:ext uri="{FF2B5EF4-FFF2-40B4-BE49-F238E27FC236}">
                <a16:creationId xmlns:a16="http://schemas.microsoft.com/office/drawing/2014/main" id="{212D03EA-8936-A9F1-5DC7-B1CBE537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66" y="3229908"/>
            <a:ext cx="4623130" cy="3071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lexa agora pode ser usada 'sem as mãos' no Android e iOS - TecMundo">
            <a:extLst>
              <a:ext uri="{FF2B5EF4-FFF2-40B4-BE49-F238E27FC236}">
                <a16:creationId xmlns:a16="http://schemas.microsoft.com/office/drawing/2014/main" id="{153C5AE1-64E3-7222-5E57-4F7C410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65" y="185722"/>
            <a:ext cx="4623130" cy="2814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6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81FBCF-61D9-C810-69B0-F2C7710B1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9"/>
          <a:stretch/>
        </p:blipFill>
        <p:spPr bwMode="auto">
          <a:xfrm>
            <a:off x="7423897" y="519113"/>
            <a:ext cx="3019425" cy="16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mazon logo PNG images free download | Pngimg.com">
            <a:extLst>
              <a:ext uri="{FF2B5EF4-FFF2-40B4-BE49-F238E27FC236}">
                <a16:creationId xmlns:a16="http://schemas.microsoft.com/office/drawing/2014/main" id="{8F057935-4FE0-8F06-5AE0-4263A6C5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730" y="349008"/>
            <a:ext cx="4436459" cy="20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CA57B48E-246B-7D57-C688-C3BA1C31DB38}"/>
              </a:ext>
            </a:extLst>
          </p:cNvPr>
          <p:cNvGrpSpPr/>
          <p:nvPr/>
        </p:nvGrpSpPr>
        <p:grpSpPr>
          <a:xfrm>
            <a:off x="4263142" y="2380555"/>
            <a:ext cx="4169329" cy="3719155"/>
            <a:chOff x="4263142" y="2380555"/>
            <a:chExt cx="4169329" cy="3719155"/>
          </a:xfrm>
        </p:grpSpPr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EC3361B0-611A-505C-CE36-5CD07709C9CD}"/>
                </a:ext>
              </a:extLst>
            </p:cNvPr>
            <p:cNvSpPr/>
            <p:nvPr/>
          </p:nvSpPr>
          <p:spPr>
            <a:xfrm>
              <a:off x="5814407" y="2380555"/>
              <a:ext cx="1066800" cy="1335741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Alexa Logo">
              <a:extLst>
                <a:ext uri="{FF2B5EF4-FFF2-40B4-BE49-F238E27FC236}">
                  <a16:creationId xmlns:a16="http://schemas.microsoft.com/office/drawing/2014/main" id="{91B1C0CD-63D7-8D36-B6AC-CB045CC0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7" t="23450" r="18025" b="22038"/>
            <a:stretch/>
          </p:blipFill>
          <p:spPr bwMode="auto">
            <a:xfrm>
              <a:off x="4263142" y="3716296"/>
              <a:ext cx="4169329" cy="238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4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asa Inteligente ícones em vetor livre criados por xnimrodx | Ícones,  Ícone, Casa inteligente">
            <a:extLst>
              <a:ext uri="{FF2B5EF4-FFF2-40B4-BE49-F238E27FC236}">
                <a16:creationId xmlns:a16="http://schemas.microsoft.com/office/drawing/2014/main" id="{B630868A-5D7F-4EBA-5158-1249761D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86" y="270340"/>
            <a:ext cx="36099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liexpress logo - Ícones Social media e Logos">
            <a:extLst>
              <a:ext uri="{FF2B5EF4-FFF2-40B4-BE49-F238E27FC236}">
                <a16:creationId xmlns:a16="http://schemas.microsoft.com/office/drawing/2014/main" id="{AEC30C78-08D6-C87C-9864-37654322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948" y="0"/>
            <a:ext cx="3092824" cy="15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terruptor Inteligente Wi-Fi 2 Botões Touch Compatível com Alexa e Google  Home, Branco Elgin">
            <a:extLst>
              <a:ext uri="{FF2B5EF4-FFF2-40B4-BE49-F238E27FC236}">
                <a16:creationId xmlns:a16="http://schemas.microsoft.com/office/drawing/2014/main" id="{79C497F1-12B4-EFF3-9EFF-6319E374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47" y="1207435"/>
            <a:ext cx="3181350" cy="3181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ortão eletrônico - Agille Segurança Eletrônica">
            <a:extLst>
              <a:ext uri="{FF2B5EF4-FFF2-40B4-BE49-F238E27FC236}">
                <a16:creationId xmlns:a16="http://schemas.microsoft.com/office/drawing/2014/main" id="{C5740ECA-D67C-07E5-E854-75DC474F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11" y="4282830"/>
            <a:ext cx="3609975" cy="23048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Tuya-controle remoto smart life, 2.4ghz, wi-fi, ar-condicionado, tv,  controle remoto, automação da casa, para alexa, google home, ifttt,  controle de voz - AliExpress">
            <a:extLst>
              <a:ext uri="{FF2B5EF4-FFF2-40B4-BE49-F238E27FC236}">
                <a16:creationId xmlns:a16="http://schemas.microsoft.com/office/drawing/2014/main" id="{2054A719-810A-80E4-0BAA-F678900BC1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0BD2F4-655D-2AF7-CD20-A740E73FB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488" y="4906317"/>
            <a:ext cx="1892286" cy="1681343"/>
          </a:xfrm>
          <a:prstGeom prst="rect">
            <a:avLst/>
          </a:prstGeom>
        </p:spPr>
      </p:pic>
      <p:pic>
        <p:nvPicPr>
          <p:cNvPr id="10" name="Picture 2" descr="Alexa Logo">
            <a:extLst>
              <a:ext uri="{FF2B5EF4-FFF2-40B4-BE49-F238E27FC236}">
                <a16:creationId xmlns:a16="http://schemas.microsoft.com/office/drawing/2014/main" id="{BFE0AEAF-F236-831F-3BEF-94DD24117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23450" r="18025" b="22038"/>
          <a:stretch/>
        </p:blipFill>
        <p:spPr bwMode="auto">
          <a:xfrm>
            <a:off x="9566418" y="5257352"/>
            <a:ext cx="2112354" cy="12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91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Kits de automação residencial Logo Icon design, design, ângulo, texto,  monocromático png | PNGWing">
            <a:extLst>
              <a:ext uri="{FF2B5EF4-FFF2-40B4-BE49-F238E27FC236}">
                <a16:creationId xmlns:a16="http://schemas.microsoft.com/office/drawing/2014/main" id="{39164FA1-DBD4-A15A-888D-C7ED1716E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54" b="98567" l="3478" r="97283">
                        <a14:foregroundMark x1="14348" y1="29327" x2="15109" y2="29217"/>
                        <a14:foregroundMark x1="11196" y1="31974" x2="13370" y2="25138"/>
                        <a14:foregroundMark x1="13370" y1="25138" x2="16413" y2="31312"/>
                        <a14:foregroundMark x1="16413" y1="31312" x2="13913" y2="32304"/>
                        <a14:foregroundMark x1="8587" y1="30761" x2="13043" y2="24476"/>
                        <a14:foregroundMark x1="13043" y1="24476" x2="19022" y2="31422"/>
                        <a14:foregroundMark x1="19022" y1="31422" x2="18261" y2="33627"/>
                        <a14:foregroundMark x1="33587" y1="21058" x2="33043" y2="8931"/>
                        <a14:foregroundMark x1="33043" y1="8931" x2="27391" y2="15987"/>
                        <a14:foregroundMark x1="27391" y1="15987" x2="29783" y2="10474"/>
                        <a14:foregroundMark x1="53043" y1="13561" x2="48587" y2="4741"/>
                        <a14:foregroundMark x1="48587" y1="4741" x2="52065" y2="4851"/>
                        <a14:foregroundMark x1="53261" y1="5072" x2="55761" y2="9261"/>
                        <a14:foregroundMark x1="45761" y1="12238" x2="49891" y2="2977"/>
                        <a14:foregroundMark x1="49891" y1="2977" x2="51413" y2="1764"/>
                        <a14:foregroundMark x1="74130" y1="17310" x2="65978" y2="14002"/>
                        <a14:foregroundMark x1="65978" y1="14002" x2="70652" y2="10474"/>
                        <a14:foregroundMark x1="74348" y1="10695" x2="77174" y2="16097"/>
                        <a14:foregroundMark x1="88152" y1="33297" x2="85217" y2="23815"/>
                        <a14:foregroundMark x1="85217" y1="23815" x2="90543" y2="30540"/>
                        <a14:foregroundMark x1="90543" y1="30540" x2="88152" y2="33076"/>
                        <a14:foregroundMark x1="85000" y1="30650" x2="85435" y2="32966"/>
                        <a14:foregroundMark x1="87283" y1="25028" x2="91630" y2="32194"/>
                        <a14:foregroundMark x1="91630" y1="32194" x2="90435" y2="33407"/>
                        <a14:foregroundMark x1="94348" y1="27894" x2="95000" y2="28115"/>
                        <a14:foregroundMark x1="95435" y1="53252" x2="89783" y2="48512"/>
                        <a14:foregroundMark x1="89783" y1="48512" x2="90761" y2="46968"/>
                        <a14:foregroundMark x1="95326" y1="45424" x2="97283" y2="52040"/>
                        <a14:foregroundMark x1="87717" y1="75965" x2="85543" y2="68578"/>
                        <a14:foregroundMark x1="85543" y1="68578" x2="90761" y2="73649"/>
                        <a14:foregroundMark x1="90761" y1="73649" x2="83913" y2="74201"/>
                        <a14:foregroundMark x1="83913" y1="74201" x2="85435" y2="67916"/>
                        <a14:foregroundMark x1="67391" y1="90628" x2="72826" y2="83903"/>
                        <a14:foregroundMark x1="72826" y1="83903" x2="72283" y2="81367"/>
                        <a14:foregroundMark x1="68587" y1="90077" x2="73587" y2="90298"/>
                        <a14:foregroundMark x1="71087" y1="93605" x2="70217" y2="93826"/>
                        <a14:foregroundMark x1="46848" y1="93826" x2="55761" y2="91621"/>
                        <a14:foregroundMark x1="55761" y1="91621" x2="47500" y2="92613"/>
                        <a14:foregroundMark x1="47500" y1="92613" x2="48043" y2="89636"/>
                        <a14:foregroundMark x1="49130" y1="98567" x2="53043" y2="96362"/>
                        <a14:foregroundMark x1="35435" y1="90739" x2="28587" y2="83352"/>
                        <a14:foregroundMark x1="28587" y1="83352" x2="34674" y2="85777"/>
                        <a14:foregroundMark x1="13261" y1="74862" x2="8913" y2="74090"/>
                        <a14:foregroundMark x1="13696" y1="69129" x2="11413" y2="69680"/>
                        <a14:foregroundMark x1="17391" y1="70232" x2="15761" y2="75744"/>
                        <a14:foregroundMark x1="8152" y1="55237" x2="9022" y2="47740"/>
                        <a14:foregroundMark x1="9022" y1="47740" x2="5000" y2="53583"/>
                        <a14:foregroundMark x1="5000" y1="53583" x2="3478" y2="48071"/>
                        <a14:backgroundMark x1="37391" y1="45535" x2="45978" y2="40684"/>
                        <a14:backgroundMark x1="45978" y1="40684" x2="52609" y2="48732"/>
                        <a14:backgroundMark x1="52609" y1="48732" x2="40652" y2="55458"/>
                        <a14:backgroundMark x1="40652" y1="55458" x2="30761" y2="55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" r="883"/>
          <a:stretch/>
        </p:blipFill>
        <p:spPr bwMode="auto">
          <a:xfrm>
            <a:off x="3012141" y="-41704"/>
            <a:ext cx="6947647" cy="700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5852AB31-5569-8187-9C67-5634C7C61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7251" y="869577"/>
            <a:ext cx="2257425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52F04E8-B9CE-66E2-7FE6-C9D6B22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14" y="4710229"/>
            <a:ext cx="5613673" cy="18949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46B4B9-6A0C-6B4F-7794-4671995BFED2}"/>
              </a:ext>
            </a:extLst>
          </p:cNvPr>
          <p:cNvGrpSpPr/>
          <p:nvPr/>
        </p:nvGrpSpPr>
        <p:grpSpPr>
          <a:xfrm>
            <a:off x="1741308" y="102411"/>
            <a:ext cx="3355127" cy="2864906"/>
            <a:chOff x="1741308" y="102411"/>
            <a:chExt cx="3355127" cy="2864906"/>
          </a:xfrm>
        </p:grpSpPr>
        <p:pic>
          <p:nvPicPr>
            <p:cNvPr id="9220" name="Picture 4" descr="Símbolo de segurança residencial de uma casa com um cadeado fechado dentro  de um círculo - ícones de segurança grátis">
              <a:extLst>
                <a:ext uri="{FF2B5EF4-FFF2-40B4-BE49-F238E27FC236}">
                  <a16:creationId xmlns:a16="http://schemas.microsoft.com/office/drawing/2014/main" id="{DC8D6150-2DCC-DA83-48D2-71D029ED9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308" y="237564"/>
              <a:ext cx="2729753" cy="272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Símbolo de escudo - ícones de formas grátis">
              <a:extLst>
                <a:ext uri="{FF2B5EF4-FFF2-40B4-BE49-F238E27FC236}">
                  <a16:creationId xmlns:a16="http://schemas.microsoft.com/office/drawing/2014/main" id="{7085D909-93AC-BAB3-493C-0E125B281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905" y="102411"/>
              <a:ext cx="1008530" cy="1008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4" name="Picture 8" descr="Câmera sem fio interna | segurança residencial - Rotação 360 graus, visão  noturna, áudio bidirecional, detecção humana, rastreamento movimento,  armazenamento local e em nuvem Sritob | Amazon.com.br">
            <a:extLst>
              <a:ext uri="{FF2B5EF4-FFF2-40B4-BE49-F238E27FC236}">
                <a16:creationId xmlns:a16="http://schemas.microsoft.com/office/drawing/2014/main" id="{A4F6A5CB-B69A-5CFF-5F52-5E311946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48" y="3782599"/>
            <a:ext cx="2358721" cy="23505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ogão a Gás de Embutir 5 Bocas Dako Glass - Fogão 5 Bocas - Magazine Luiza">
            <a:extLst>
              <a:ext uri="{FF2B5EF4-FFF2-40B4-BE49-F238E27FC236}">
                <a16:creationId xmlns:a16="http://schemas.microsoft.com/office/drawing/2014/main" id="{088FEA9F-3C66-54CF-DB16-BDF14AB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23" y="314322"/>
            <a:ext cx="4069051" cy="40690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B6B395-C291-1CB6-2EC7-DC845E6E1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02" y="314323"/>
            <a:ext cx="1724385" cy="1813468"/>
          </a:xfrm>
          <a:prstGeom prst="rect">
            <a:avLst/>
          </a:prstGeom>
        </p:spPr>
      </p:pic>
      <p:pic>
        <p:nvPicPr>
          <p:cNvPr id="9230" name="Picture 14" descr="VÁLVULA AUTOMÁTICA DE GÁS E AGUA TUYA/SMART LIFE">
            <a:extLst>
              <a:ext uri="{FF2B5EF4-FFF2-40B4-BE49-F238E27FC236}">
                <a16:creationId xmlns:a16="http://schemas.microsoft.com/office/drawing/2014/main" id="{DF5D8255-5468-4563-77BB-3D02B040A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1" r="7072"/>
          <a:stretch/>
        </p:blipFill>
        <p:spPr bwMode="auto">
          <a:xfrm>
            <a:off x="10089302" y="2572920"/>
            <a:ext cx="1724385" cy="181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EF72F08-5B0D-844C-A41C-7121813E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409387"/>
            <a:ext cx="9410139" cy="60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8D865-A983-BB33-BD45-AFF7D5D084CB}"/>
              </a:ext>
            </a:extLst>
          </p:cNvPr>
          <p:cNvSpPr txBox="1">
            <a:spLocks/>
          </p:cNvSpPr>
          <p:nvPr/>
        </p:nvSpPr>
        <p:spPr>
          <a:xfrm>
            <a:off x="1255269" y="123190"/>
            <a:ext cx="3608208" cy="345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rgbClr val="CDCDCD"/>
                </a:solidFill>
              </a:rPr>
              <a:t>ROTINA DA ALEXA</a:t>
            </a:r>
          </a:p>
        </p:txBody>
      </p:sp>
      <p:grpSp>
        <p:nvGrpSpPr>
          <p:cNvPr id="10249" name="Agrupar 10248">
            <a:extLst>
              <a:ext uri="{FF2B5EF4-FFF2-40B4-BE49-F238E27FC236}">
                <a16:creationId xmlns:a16="http://schemas.microsoft.com/office/drawing/2014/main" id="{9E85A47E-F64D-A84A-D667-5F532F8BAC15}"/>
              </a:ext>
            </a:extLst>
          </p:cNvPr>
          <p:cNvGrpSpPr/>
          <p:nvPr/>
        </p:nvGrpSpPr>
        <p:grpSpPr>
          <a:xfrm>
            <a:off x="6018336" y="333577"/>
            <a:ext cx="2462276" cy="1830560"/>
            <a:chOff x="6018336" y="333577"/>
            <a:chExt cx="2462276" cy="1830560"/>
          </a:xfrm>
        </p:grpSpPr>
        <p:pic>
          <p:nvPicPr>
            <p:cNvPr id="10242" name="Picture 2" descr="Download balão fala png image with transparent background. Choose from over  a million free vectors, clipart graphics, png … | Balão de fala, Balão de  diálogo, Balão">
              <a:extLst>
                <a:ext uri="{FF2B5EF4-FFF2-40B4-BE49-F238E27FC236}">
                  <a16:creationId xmlns:a16="http://schemas.microsoft.com/office/drawing/2014/main" id="{5511D16D-00C2-C006-4744-55A57C463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336" y="333577"/>
              <a:ext cx="2462276" cy="183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F0B47C6C-2D12-93CA-D331-BD46EB53FCF6}"/>
                </a:ext>
              </a:extLst>
            </p:cNvPr>
            <p:cNvSpPr txBox="1">
              <a:spLocks/>
            </p:cNvSpPr>
            <p:nvPr/>
          </p:nvSpPr>
          <p:spPr>
            <a:xfrm>
              <a:off x="6329294" y="776493"/>
              <a:ext cx="1905824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 err="1">
                  <a:solidFill>
                    <a:srgbClr val="CDCDCD"/>
                  </a:solidFill>
                </a:rPr>
                <a:t>Alexa</a:t>
              </a:r>
              <a:r>
                <a:rPr lang="pt-BR" sz="2000" dirty="0">
                  <a:solidFill>
                    <a:srgbClr val="CDCDCD"/>
                  </a:solidFill>
                </a:rPr>
                <a:t>. Apagar a luz do quarto</a:t>
              </a:r>
            </a:p>
          </p:txBody>
        </p:sp>
      </p:grpSp>
      <p:grpSp>
        <p:nvGrpSpPr>
          <p:cNvPr id="10253" name="Agrupar 10252">
            <a:extLst>
              <a:ext uri="{FF2B5EF4-FFF2-40B4-BE49-F238E27FC236}">
                <a16:creationId xmlns:a16="http://schemas.microsoft.com/office/drawing/2014/main" id="{5C2D30A8-95D7-302D-B702-F12A6A771BBE}"/>
              </a:ext>
            </a:extLst>
          </p:cNvPr>
          <p:cNvGrpSpPr/>
          <p:nvPr/>
        </p:nvGrpSpPr>
        <p:grpSpPr>
          <a:xfrm>
            <a:off x="8579223" y="457200"/>
            <a:ext cx="2962072" cy="2208754"/>
            <a:chOff x="8579223" y="457200"/>
            <a:chExt cx="2962072" cy="2208754"/>
          </a:xfrm>
        </p:grpSpPr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55767187-8749-C94E-1CAC-541E2A8B536B}"/>
                </a:ext>
              </a:extLst>
            </p:cNvPr>
            <p:cNvCxnSpPr/>
            <p:nvPr/>
          </p:nvCxnSpPr>
          <p:spPr>
            <a:xfrm>
              <a:off x="8579223" y="1056116"/>
              <a:ext cx="9054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1" name="Agrupar 10250">
              <a:extLst>
                <a:ext uri="{FF2B5EF4-FFF2-40B4-BE49-F238E27FC236}">
                  <a16:creationId xmlns:a16="http://schemas.microsoft.com/office/drawing/2014/main" id="{B809CDCA-8C09-009F-7C73-DF25BBCEF96D}"/>
                </a:ext>
              </a:extLst>
            </p:cNvPr>
            <p:cNvGrpSpPr/>
            <p:nvPr/>
          </p:nvGrpSpPr>
          <p:grpSpPr>
            <a:xfrm>
              <a:off x="9635471" y="457200"/>
              <a:ext cx="1905824" cy="2208754"/>
              <a:chOff x="9635471" y="457200"/>
              <a:chExt cx="1905824" cy="2208754"/>
            </a:xfrm>
          </p:grpSpPr>
          <p:pic>
            <p:nvPicPr>
              <p:cNvPr id="10244" name="Picture 4" descr="Símbolo de lâmpada de ideia - ícones de interface grátis">
                <a:extLst>
                  <a:ext uri="{FF2B5EF4-FFF2-40B4-BE49-F238E27FC236}">
                    <a16:creationId xmlns:a16="http://schemas.microsoft.com/office/drawing/2014/main" id="{224909A8-B384-69E9-856A-FA4C36408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4282" y="457200"/>
                <a:ext cx="1488141" cy="1488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3BD695CB-9F4D-5EC4-EE48-64DE205952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35471" y="1945341"/>
                <a:ext cx="1905824" cy="72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2000" dirty="0">
                    <a:solidFill>
                      <a:srgbClr val="CDCDCD"/>
                    </a:solidFill>
                  </a:rPr>
                  <a:t>OFF</a:t>
                </a:r>
              </a:p>
            </p:txBody>
          </p:sp>
        </p:grpSp>
      </p:grpSp>
      <p:grpSp>
        <p:nvGrpSpPr>
          <p:cNvPr id="10265" name="Agrupar 10264">
            <a:extLst>
              <a:ext uri="{FF2B5EF4-FFF2-40B4-BE49-F238E27FC236}">
                <a16:creationId xmlns:a16="http://schemas.microsoft.com/office/drawing/2014/main" id="{A81E9B8B-5537-03A9-94C5-C3ADE2D3F9BF}"/>
              </a:ext>
            </a:extLst>
          </p:cNvPr>
          <p:cNvGrpSpPr/>
          <p:nvPr/>
        </p:nvGrpSpPr>
        <p:grpSpPr>
          <a:xfrm>
            <a:off x="1516742" y="4904250"/>
            <a:ext cx="2462276" cy="1830560"/>
            <a:chOff x="1516742" y="4904250"/>
            <a:chExt cx="2462276" cy="1830560"/>
          </a:xfrm>
        </p:grpSpPr>
        <p:pic>
          <p:nvPicPr>
            <p:cNvPr id="10" name="Picture 2" descr="Download balão fala png image with transparent background. Choose from over  a million free vectors, clipart graphics, png … | Balão de fala, Balão de  diálogo, Balão">
              <a:extLst>
                <a:ext uri="{FF2B5EF4-FFF2-40B4-BE49-F238E27FC236}">
                  <a16:creationId xmlns:a16="http://schemas.microsoft.com/office/drawing/2014/main" id="{86315C0B-71DD-9D5F-380A-44C3BF922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742" y="4904250"/>
              <a:ext cx="2462276" cy="183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54777AA-E83F-27BB-4CBD-B34699E0249C}"/>
                </a:ext>
              </a:extLst>
            </p:cNvPr>
            <p:cNvSpPr txBox="1">
              <a:spLocks/>
            </p:cNvSpPr>
            <p:nvPr/>
          </p:nvSpPr>
          <p:spPr>
            <a:xfrm>
              <a:off x="1827700" y="5347166"/>
              <a:ext cx="1905824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 err="1">
                  <a:solidFill>
                    <a:srgbClr val="CDCDCD"/>
                  </a:solidFill>
                </a:rPr>
                <a:t>Alexa</a:t>
              </a:r>
              <a:r>
                <a:rPr lang="pt-BR" sz="2000" dirty="0">
                  <a:solidFill>
                    <a:srgbClr val="CDCDCD"/>
                  </a:solidFill>
                </a:rPr>
                <a:t>. Preparar para dormir</a:t>
              </a:r>
            </a:p>
          </p:txBody>
        </p:sp>
      </p:grpSp>
      <p:grpSp>
        <p:nvGrpSpPr>
          <p:cNvPr id="10261" name="Agrupar 10260">
            <a:extLst>
              <a:ext uri="{FF2B5EF4-FFF2-40B4-BE49-F238E27FC236}">
                <a16:creationId xmlns:a16="http://schemas.microsoft.com/office/drawing/2014/main" id="{6C27187A-ADEF-68D0-B716-FBA73E744A84}"/>
              </a:ext>
            </a:extLst>
          </p:cNvPr>
          <p:cNvGrpSpPr/>
          <p:nvPr/>
        </p:nvGrpSpPr>
        <p:grpSpPr>
          <a:xfrm>
            <a:off x="3424518" y="3092541"/>
            <a:ext cx="2463589" cy="1778380"/>
            <a:chOff x="3424518" y="3092541"/>
            <a:chExt cx="2463589" cy="1778380"/>
          </a:xfrm>
        </p:grpSpPr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7DAE1C76-F763-16B3-369B-53985F520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4518" y="4152335"/>
              <a:ext cx="306519" cy="718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 descr="Símbolo de lâmpada de ideia - ícones de interface grátis">
              <a:extLst>
                <a:ext uri="{FF2B5EF4-FFF2-40B4-BE49-F238E27FC236}">
                  <a16:creationId xmlns:a16="http://schemas.microsoft.com/office/drawing/2014/main" id="{D3219F2C-E7EB-A92A-9B58-D848145E8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951" y="3323254"/>
              <a:ext cx="558438" cy="55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Símbolo de lâmpada de ideia - ícones de interface grátis">
              <a:extLst>
                <a:ext uri="{FF2B5EF4-FFF2-40B4-BE49-F238E27FC236}">
                  <a16:creationId xmlns:a16="http://schemas.microsoft.com/office/drawing/2014/main" id="{8FE57667-7F77-6CBC-D7E7-3C5372F2B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389" y="3215214"/>
              <a:ext cx="558438" cy="55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ímbolo de lâmpada de ideia - ícones de interface grátis">
              <a:extLst>
                <a:ext uri="{FF2B5EF4-FFF2-40B4-BE49-F238E27FC236}">
                  <a16:creationId xmlns:a16="http://schemas.microsoft.com/office/drawing/2014/main" id="{6E5156FE-8948-B02A-DFF9-AE36A18F8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606" y="3797808"/>
              <a:ext cx="342358" cy="342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Símbolo de lâmpada de ideia - ícones de interface grátis">
              <a:extLst>
                <a:ext uri="{FF2B5EF4-FFF2-40B4-BE49-F238E27FC236}">
                  <a16:creationId xmlns:a16="http://schemas.microsoft.com/office/drawing/2014/main" id="{576FC94D-56B3-98A8-2632-FCFF8A887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924" y="3496154"/>
              <a:ext cx="448271" cy="448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ítulo 1">
              <a:extLst>
                <a:ext uri="{FF2B5EF4-FFF2-40B4-BE49-F238E27FC236}">
                  <a16:creationId xmlns:a16="http://schemas.microsoft.com/office/drawing/2014/main" id="{7DA1A916-159D-5E82-6B46-229771DBEA55}"/>
                </a:ext>
              </a:extLst>
            </p:cNvPr>
            <p:cNvSpPr txBox="1">
              <a:spLocks/>
            </p:cNvSpPr>
            <p:nvPr/>
          </p:nvSpPr>
          <p:spPr>
            <a:xfrm>
              <a:off x="3982283" y="3092541"/>
              <a:ext cx="1905824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OFF</a:t>
              </a:r>
            </a:p>
          </p:txBody>
        </p:sp>
      </p:grpSp>
      <p:grpSp>
        <p:nvGrpSpPr>
          <p:cNvPr id="10262" name="Agrupar 10261">
            <a:extLst>
              <a:ext uri="{FF2B5EF4-FFF2-40B4-BE49-F238E27FC236}">
                <a16:creationId xmlns:a16="http://schemas.microsoft.com/office/drawing/2014/main" id="{C9D5B7AF-BD8E-B8AE-BA82-E3DEBCAB9B79}"/>
              </a:ext>
            </a:extLst>
          </p:cNvPr>
          <p:cNvGrpSpPr/>
          <p:nvPr/>
        </p:nvGrpSpPr>
        <p:grpSpPr>
          <a:xfrm>
            <a:off x="3882461" y="3638312"/>
            <a:ext cx="3105990" cy="1477555"/>
            <a:chOff x="3882461" y="3638312"/>
            <a:chExt cx="3105990" cy="1477555"/>
          </a:xfrm>
        </p:grpSpPr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DEB8FC59-544E-82E9-09DD-6BAD95D59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2461" y="4569240"/>
              <a:ext cx="993115" cy="546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1CC95584-EAB0-2BDF-486E-C17C616E6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8721" y1="36408" x2="30026" y2="34466"/>
                          <a14:foregroundMark x1="43603" y1="39078" x2="43864" y2="39806"/>
                          <a14:foregroundMark x1="37076" y1="45146" x2="37076" y2="45146"/>
                          <a14:foregroundMark x1="56658" y1="43932" x2="56658" y2="439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619" y="3965324"/>
              <a:ext cx="765490" cy="82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6FA23217-B382-1F46-0BBF-4E5435FA0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8721" y1="36408" x2="30026" y2="34466"/>
                          <a14:foregroundMark x1="43603" y1="39078" x2="43864" y2="39806"/>
                          <a14:foregroundMark x1="37076" y1="45146" x2="37076" y2="45146"/>
                          <a14:foregroundMark x1="56658" y1="43932" x2="56658" y2="439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698" y="3638312"/>
              <a:ext cx="765490" cy="82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3A74355E-D64C-40B9-6756-8A67B08B7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8721" y1="36408" x2="30026" y2="34466"/>
                          <a14:foregroundMark x1="43603" y1="39078" x2="43864" y2="39806"/>
                          <a14:foregroundMark x1="37076" y1="45146" x2="37076" y2="45146"/>
                          <a14:foregroundMark x1="56658" y1="43932" x2="56658" y2="439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793" y="3995632"/>
              <a:ext cx="581591" cy="62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3D99AB14-7AD0-1752-55D3-17F425F1B7DE}"/>
                </a:ext>
              </a:extLst>
            </p:cNvPr>
            <p:cNvSpPr txBox="1">
              <a:spLocks/>
            </p:cNvSpPr>
            <p:nvPr/>
          </p:nvSpPr>
          <p:spPr>
            <a:xfrm>
              <a:off x="5082627" y="3797808"/>
              <a:ext cx="1905824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OFF</a:t>
              </a:r>
            </a:p>
          </p:txBody>
        </p:sp>
      </p:grpSp>
      <p:grpSp>
        <p:nvGrpSpPr>
          <p:cNvPr id="10264" name="Agrupar 10263">
            <a:extLst>
              <a:ext uri="{FF2B5EF4-FFF2-40B4-BE49-F238E27FC236}">
                <a16:creationId xmlns:a16="http://schemas.microsoft.com/office/drawing/2014/main" id="{D6B0B5D8-686C-D4B7-5CE3-D49C09A7C46E}"/>
              </a:ext>
            </a:extLst>
          </p:cNvPr>
          <p:cNvGrpSpPr/>
          <p:nvPr/>
        </p:nvGrpSpPr>
        <p:grpSpPr>
          <a:xfrm>
            <a:off x="4014563" y="5971332"/>
            <a:ext cx="3094003" cy="721166"/>
            <a:chOff x="4014563" y="5971332"/>
            <a:chExt cx="3094003" cy="721166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5A61A6FF-4983-3F25-7C04-01926695546F}"/>
                </a:ext>
              </a:extLst>
            </p:cNvPr>
            <p:cNvSpPr txBox="1">
              <a:spLocks/>
            </p:cNvSpPr>
            <p:nvPr/>
          </p:nvSpPr>
          <p:spPr>
            <a:xfrm>
              <a:off x="5550021" y="6304923"/>
              <a:ext cx="1558545" cy="3746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Relaxante</a:t>
              </a:r>
            </a:p>
          </p:txBody>
        </p:sp>
        <p:pic>
          <p:nvPicPr>
            <p:cNvPr id="33" name="Picture 10" descr="Símbolo de áudio da interface do alto-falante - ícones de interface grátis">
              <a:extLst>
                <a:ext uri="{FF2B5EF4-FFF2-40B4-BE49-F238E27FC236}">
                  <a16:creationId xmlns:a16="http://schemas.microsoft.com/office/drawing/2014/main" id="{705DCABC-2F68-BD99-EAD1-AC9DA3D38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73" y="6158649"/>
              <a:ext cx="533849" cy="533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5EDB72E-B5DA-B61F-EE7B-EF8F182BD11B}"/>
                </a:ext>
              </a:extLst>
            </p:cNvPr>
            <p:cNvCxnSpPr/>
            <p:nvPr/>
          </p:nvCxnSpPr>
          <p:spPr>
            <a:xfrm>
              <a:off x="4014563" y="5971332"/>
              <a:ext cx="979589" cy="3746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E2ADA21-7CA5-7603-7C2A-7ED4F097BAA9}"/>
              </a:ext>
            </a:extLst>
          </p:cNvPr>
          <p:cNvCxnSpPr>
            <a:cxnSpLocks/>
          </p:cNvCxnSpPr>
          <p:nvPr/>
        </p:nvCxnSpPr>
        <p:spPr>
          <a:xfrm flipH="1" flipV="1">
            <a:off x="2215828" y="4596592"/>
            <a:ext cx="123961" cy="245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60" name="Agrupar 10259">
            <a:extLst>
              <a:ext uri="{FF2B5EF4-FFF2-40B4-BE49-F238E27FC236}">
                <a16:creationId xmlns:a16="http://schemas.microsoft.com/office/drawing/2014/main" id="{328A04C6-87C8-0834-3013-813326ECC01E}"/>
              </a:ext>
            </a:extLst>
          </p:cNvPr>
          <p:cNvGrpSpPr/>
          <p:nvPr/>
        </p:nvGrpSpPr>
        <p:grpSpPr>
          <a:xfrm>
            <a:off x="1305507" y="2629685"/>
            <a:ext cx="1905824" cy="2192049"/>
            <a:chOff x="1305507" y="2629685"/>
            <a:chExt cx="1905824" cy="2192049"/>
          </a:xfrm>
        </p:grpSpPr>
        <p:pic>
          <p:nvPicPr>
            <p:cNvPr id="10252" name="Picture 12" descr="Graus do termômetro de mercúrio - ícones de grátis">
              <a:extLst>
                <a:ext uri="{FF2B5EF4-FFF2-40B4-BE49-F238E27FC236}">
                  <a16:creationId xmlns:a16="http://schemas.microsoft.com/office/drawing/2014/main" id="{DB573EBA-4733-FC38-73DB-9499CB5E9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07" y="4013863"/>
              <a:ext cx="629885" cy="62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ítulo 1">
              <a:extLst>
                <a:ext uri="{FF2B5EF4-FFF2-40B4-BE49-F238E27FC236}">
                  <a16:creationId xmlns:a16="http://schemas.microsoft.com/office/drawing/2014/main" id="{870F441A-B68B-1A10-C9B1-538832C7F53A}"/>
                </a:ext>
              </a:extLst>
            </p:cNvPr>
            <p:cNvSpPr txBox="1">
              <a:spLocks/>
            </p:cNvSpPr>
            <p:nvPr/>
          </p:nvSpPr>
          <p:spPr>
            <a:xfrm>
              <a:off x="1305507" y="4101121"/>
              <a:ext cx="1905824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+25ºc?</a:t>
              </a:r>
            </a:p>
          </p:txBody>
        </p:sp>
        <p:pic>
          <p:nvPicPr>
            <p:cNvPr id="10254" name="Picture 14" descr="Ar condicionado - ícones de tecnologia grátis">
              <a:extLst>
                <a:ext uri="{FF2B5EF4-FFF2-40B4-BE49-F238E27FC236}">
                  <a16:creationId xmlns:a16="http://schemas.microsoft.com/office/drawing/2014/main" id="{6089B15B-514B-1874-B40D-26CDE3064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698" y="2629685"/>
              <a:ext cx="776256" cy="77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12E24E3-7FC9-0523-B2DA-8BCE76D4088C}"/>
                </a:ext>
              </a:extLst>
            </p:cNvPr>
            <p:cNvCxnSpPr>
              <a:cxnSpLocks/>
              <a:endCxn id="10254" idx="2"/>
            </p:cNvCxnSpPr>
            <p:nvPr/>
          </p:nvCxnSpPr>
          <p:spPr>
            <a:xfrm flipH="1" flipV="1">
              <a:off x="2199826" y="3405941"/>
              <a:ext cx="16002" cy="581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6" name="Picture 16" descr="Abertura da porta aberta - ícones de edifícios grátis">
            <a:extLst>
              <a:ext uri="{FF2B5EF4-FFF2-40B4-BE49-F238E27FC236}">
                <a16:creationId xmlns:a16="http://schemas.microsoft.com/office/drawing/2014/main" id="{B6722302-9982-B3C6-E86C-2F26407A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15" y="4904250"/>
            <a:ext cx="1558545" cy="15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8" name="Agrupar 10257">
            <a:extLst>
              <a:ext uri="{FF2B5EF4-FFF2-40B4-BE49-F238E27FC236}">
                <a16:creationId xmlns:a16="http://schemas.microsoft.com/office/drawing/2014/main" id="{F878B010-5FB0-233A-9041-F11C7916B2E9}"/>
              </a:ext>
            </a:extLst>
          </p:cNvPr>
          <p:cNvGrpSpPr/>
          <p:nvPr/>
        </p:nvGrpSpPr>
        <p:grpSpPr>
          <a:xfrm>
            <a:off x="9305365" y="3920685"/>
            <a:ext cx="2140454" cy="1705116"/>
            <a:chOff x="9305365" y="3920685"/>
            <a:chExt cx="2140454" cy="1705116"/>
          </a:xfrm>
        </p:grpSpPr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61288BB2-92BD-052F-A6FA-3C499DAB7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365" y="4788776"/>
              <a:ext cx="747907" cy="356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5" name="Agrupar 10254">
              <a:extLst>
                <a:ext uri="{FF2B5EF4-FFF2-40B4-BE49-F238E27FC236}">
                  <a16:creationId xmlns:a16="http://schemas.microsoft.com/office/drawing/2014/main" id="{96F20ECF-41EC-AA4C-3EB6-B5DAA462CD29}"/>
                </a:ext>
              </a:extLst>
            </p:cNvPr>
            <p:cNvGrpSpPr/>
            <p:nvPr/>
          </p:nvGrpSpPr>
          <p:grpSpPr>
            <a:xfrm>
              <a:off x="9539995" y="3920685"/>
              <a:ext cx="1905824" cy="1705116"/>
              <a:chOff x="9539995" y="3920685"/>
              <a:chExt cx="1905824" cy="1705116"/>
            </a:xfrm>
          </p:grpSpPr>
          <p:pic>
            <p:nvPicPr>
              <p:cNvPr id="59" name="Picture 4" descr="Símbolo de lâmpada de ideia - ícones de interface grátis">
                <a:extLst>
                  <a:ext uri="{FF2B5EF4-FFF2-40B4-BE49-F238E27FC236}">
                    <a16:creationId xmlns:a16="http://schemas.microsoft.com/office/drawing/2014/main" id="{D729BC2D-B419-0BBB-4309-8CAEE753C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3576" y="3920685"/>
                <a:ext cx="958662" cy="958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ítulo 1">
                <a:extLst>
                  <a:ext uri="{FF2B5EF4-FFF2-40B4-BE49-F238E27FC236}">
                    <a16:creationId xmlns:a16="http://schemas.microsoft.com/office/drawing/2014/main" id="{F4DE4748-A732-0AAA-D7E9-20EF07561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995" y="4905188"/>
                <a:ext cx="1905824" cy="72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2000" dirty="0">
                    <a:solidFill>
                      <a:srgbClr val="CDCDCD"/>
                    </a:solidFill>
                  </a:rPr>
                  <a:t>ON</a:t>
                </a:r>
              </a:p>
            </p:txBody>
          </p:sp>
        </p:grpSp>
      </p:grpSp>
      <p:grpSp>
        <p:nvGrpSpPr>
          <p:cNvPr id="10263" name="Agrupar 10262">
            <a:extLst>
              <a:ext uri="{FF2B5EF4-FFF2-40B4-BE49-F238E27FC236}">
                <a16:creationId xmlns:a16="http://schemas.microsoft.com/office/drawing/2014/main" id="{D28E5C5B-39A4-B28C-0BFA-A0D0B89FE350}"/>
              </a:ext>
            </a:extLst>
          </p:cNvPr>
          <p:cNvGrpSpPr/>
          <p:nvPr/>
        </p:nvGrpSpPr>
        <p:grpSpPr>
          <a:xfrm>
            <a:off x="4044482" y="4870921"/>
            <a:ext cx="2533917" cy="1064270"/>
            <a:chOff x="4044482" y="4870921"/>
            <a:chExt cx="2533917" cy="1064270"/>
          </a:xfrm>
        </p:grpSpPr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D7487D40-F8F3-B44B-0EE8-889051A1B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482" y="5442879"/>
              <a:ext cx="1382311" cy="1020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0" name="Picture 10" descr="Ícone de carregamento de telefone celular ou smartphone móvel conectado via  cabo usb adaptador de linha esboço | Vetor Premium">
              <a:extLst>
                <a:ext uri="{FF2B5EF4-FFF2-40B4-BE49-F238E27FC236}">
                  <a16:creationId xmlns:a16="http://schemas.microsoft.com/office/drawing/2014/main" id="{D661732F-5551-ECC2-0E20-2855A57AE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04" b="92013" l="9904" r="89936">
                          <a14:foregroundMark x1="45048" y1="35783" x2="45048" y2="35783"/>
                          <a14:foregroundMark x1="49681" y1="42812" x2="49681" y2="42812"/>
                          <a14:foregroundMark x1="49681" y1="47284" x2="49681" y2="47284"/>
                          <a14:foregroundMark x1="49521" y1="50799" x2="49521" y2="50799"/>
                          <a14:foregroundMark x1="49521" y1="30192" x2="49521" y2="30192"/>
                          <a14:foregroundMark x1="49042" y1="21885" x2="49042" y2="21885"/>
                          <a14:foregroundMark x1="64058" y1="15974" x2="64058" y2="15974"/>
                          <a14:foregroundMark x1="66294" y1="16613" x2="66294" y2="16613"/>
                          <a14:foregroundMark x1="67572" y1="18850" x2="67572" y2="18850"/>
                          <a14:foregroundMark x1="49361" y1="62460" x2="49361" y2="62460"/>
                          <a14:foregroundMark x1="57508" y1="92013" x2="57508" y2="92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557" y="4870921"/>
              <a:ext cx="1064270" cy="106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370783A5-B115-9DC5-5159-A296B3A21404}"/>
                </a:ext>
              </a:extLst>
            </p:cNvPr>
            <p:cNvSpPr txBox="1">
              <a:spLocks/>
            </p:cNvSpPr>
            <p:nvPr/>
          </p:nvSpPr>
          <p:spPr>
            <a:xfrm>
              <a:off x="5906509" y="5145024"/>
              <a:ext cx="671890" cy="7206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ON</a:t>
              </a:r>
            </a:p>
            <a:p>
              <a:pPr algn="ctr"/>
              <a:r>
                <a:rPr lang="pt-BR" sz="2000" dirty="0">
                  <a:solidFill>
                    <a:srgbClr val="CDCDCD"/>
                  </a:solidFill>
                </a:rPr>
                <a:t>2H</a:t>
              </a:r>
            </a:p>
          </p:txBody>
        </p:sp>
      </p:grpSp>
      <p:grpSp>
        <p:nvGrpSpPr>
          <p:cNvPr id="10259" name="Agrupar 10258">
            <a:extLst>
              <a:ext uri="{FF2B5EF4-FFF2-40B4-BE49-F238E27FC236}">
                <a16:creationId xmlns:a16="http://schemas.microsoft.com/office/drawing/2014/main" id="{DAC8FAD4-5805-3214-CCB0-4B1B31724801}"/>
              </a:ext>
            </a:extLst>
          </p:cNvPr>
          <p:cNvGrpSpPr/>
          <p:nvPr/>
        </p:nvGrpSpPr>
        <p:grpSpPr>
          <a:xfrm>
            <a:off x="9240920" y="5469322"/>
            <a:ext cx="2300375" cy="931478"/>
            <a:chOff x="9240920" y="5469322"/>
            <a:chExt cx="2300375" cy="931478"/>
          </a:xfrm>
        </p:grpSpPr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23F6AC17-E217-1403-A136-97CB7ED27A2F}"/>
                </a:ext>
              </a:extLst>
            </p:cNvPr>
            <p:cNvCxnSpPr>
              <a:cxnSpLocks/>
            </p:cNvCxnSpPr>
            <p:nvPr/>
          </p:nvCxnSpPr>
          <p:spPr>
            <a:xfrm>
              <a:off x="9240920" y="5819530"/>
              <a:ext cx="7726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7" name="Agrupar 10256">
              <a:extLst>
                <a:ext uri="{FF2B5EF4-FFF2-40B4-BE49-F238E27FC236}">
                  <a16:creationId xmlns:a16="http://schemas.microsoft.com/office/drawing/2014/main" id="{4F5CDB6F-3D58-161D-4BE3-1AD60B516ED1}"/>
                </a:ext>
              </a:extLst>
            </p:cNvPr>
            <p:cNvGrpSpPr/>
            <p:nvPr/>
          </p:nvGrpSpPr>
          <p:grpSpPr>
            <a:xfrm>
              <a:off x="9982750" y="5469322"/>
              <a:ext cx="1558545" cy="931478"/>
              <a:chOff x="9982750" y="5469322"/>
              <a:chExt cx="1558545" cy="931478"/>
            </a:xfrm>
          </p:grpSpPr>
          <p:sp>
            <p:nvSpPr>
              <p:cNvPr id="62" name="Título 1">
                <a:extLst>
                  <a:ext uri="{FF2B5EF4-FFF2-40B4-BE49-F238E27FC236}">
                    <a16:creationId xmlns:a16="http://schemas.microsoft.com/office/drawing/2014/main" id="{5B5A220B-6DFF-8264-3BCA-4EE48CA28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82750" y="6026166"/>
                <a:ext cx="1558545" cy="3746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2000" dirty="0">
                    <a:solidFill>
                      <a:srgbClr val="CDCDCD"/>
                    </a:solidFill>
                  </a:rPr>
                  <a:t>“Bem-vindo!”</a:t>
                </a:r>
              </a:p>
            </p:txBody>
          </p:sp>
          <p:pic>
            <p:nvPicPr>
              <p:cNvPr id="63" name="Picture 10" descr="Símbolo de áudio da interface do alto-falante - ícones de interface grátis">
                <a:extLst>
                  <a:ext uri="{FF2B5EF4-FFF2-40B4-BE49-F238E27FC236}">
                    <a16:creationId xmlns:a16="http://schemas.microsoft.com/office/drawing/2014/main" id="{1704BAF4-0F5B-28FE-12AE-3CEF0087A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2227" y="5469322"/>
                <a:ext cx="533849" cy="5338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7530851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1210</Words>
  <Application>Microsoft Office PowerPoint</Application>
  <PresentationFormat>Widescreen</PresentationFormat>
  <Paragraphs>97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Neue Haas Grotesk Text Pro</vt:lpstr>
      <vt:lpstr>Neue Haas Grotesk Text Pro (Títulos)</vt:lpstr>
      <vt:lpstr>InterweaveVTI</vt:lpstr>
      <vt:lpstr>POR QUÊ TER UMA ALEXA!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 QUÊ TER UMA ALEXA!</dc:title>
  <dc:creator>LUCAS HENRIQUE CIPRIANO</dc:creator>
  <cp:lastModifiedBy>LUCAS HENRIQUE CIPRIANO</cp:lastModifiedBy>
  <cp:revision>3</cp:revision>
  <dcterms:created xsi:type="dcterms:W3CDTF">2023-12-10T20:10:53Z</dcterms:created>
  <dcterms:modified xsi:type="dcterms:W3CDTF">2023-12-10T22:09:12Z</dcterms:modified>
</cp:coreProperties>
</file>